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4" d="100"/>
          <a:sy n="104" d="100"/>
        </p:scale>
        <p:origin x="112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
        <p:nvSpPr>
          <p:cNvPr id="2" name="MSIPCMContentMarking" descr="{&quot;HashCode&quot;:1594512937,&quot;Placement&quot;:&quot;Footer&quot;,&quot;Top&quot;:519.343,&quot;Left&quot;:423.217255,&quot;SlideWidth&quot;:960,&quot;SlideHeight&quot;:540}">
            <a:extLst>
              <a:ext uri="{FF2B5EF4-FFF2-40B4-BE49-F238E27FC236}">
                <a16:creationId xmlns:a16="http://schemas.microsoft.com/office/drawing/2014/main" id="{BA2C56DB-1EDD-F0A2-A3D3-D68A695A634F}"/>
              </a:ext>
            </a:extLst>
          </p:cNvPr>
          <p:cNvSpPr txBox="1"/>
          <p:nvPr userDrawn="1"/>
        </p:nvSpPr>
        <p:spPr>
          <a:xfrm>
            <a:off x="5374859" y="6595656"/>
            <a:ext cx="1442283" cy="262344"/>
          </a:xfrm>
          <a:prstGeom prst="rect">
            <a:avLst/>
          </a:prstGeom>
          <a:noFill/>
        </p:spPr>
        <p:txBody>
          <a:bodyPr vert="horz" wrap="square" lIns="0" tIns="0" rIns="0" bIns="0" rtlCol="0" anchor="ctr" anchorCtr="1">
            <a:spAutoFit/>
          </a:bodyPr>
          <a:lstStyle/>
          <a:p>
            <a:pPr algn="ctr">
              <a:spcBef>
                <a:spcPts val="0"/>
              </a:spcBef>
              <a:spcAft>
                <a:spcPts val="0"/>
              </a:spcAft>
            </a:pPr>
            <a:r>
              <a:rPr lang="it-IT" sz="1000">
                <a:solidFill>
                  <a:srgbClr val="000000"/>
                </a:solidFill>
                <a:latin typeface="Calibri" panose="020F0502020204030204" pitchFamily="34" charset="0"/>
              </a:rPr>
              <a:t>Company General Use</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gruf/Assignment_SQL_Notebook_for_peer_assegnament/blob/main/Assignament_SQL_Noteboo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gruf/Assignment_SQL_Notebook_for_peer_assegnament/blob/main/Launch%20Sites%20Locations%20Analysis%20with%20Folium.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gruf/Assignment_SQL_Notebook_for_peer_assegnamen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gruf/Assignment_SQL_Notebook_for_peer_assegnamen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Matteo Nucera</a:t>
            </a:r>
          </a:p>
          <a:p>
            <a:r>
              <a:rPr lang="en-US" dirty="0">
                <a:solidFill>
                  <a:schemeClr val="bg2"/>
                </a:solidFill>
                <a:latin typeface="Abadi" panose="020B0604020104020204" pitchFamily="34" charset="0"/>
                <a:ea typeface="SF Pro" pitchFamily="2" charset="0"/>
                <a:cs typeface="SF Pro" pitchFamily="2" charset="0"/>
              </a:rPr>
              <a:t>30/05/2024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8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400" dirty="0">
                <a:latin typeface="Abadi"/>
              </a:rPr>
              <a:t>The names of unique launch sites in the space mission.</a:t>
            </a:r>
          </a:p>
          <a:p>
            <a:pPr>
              <a:lnSpc>
                <a:spcPct val="100000"/>
              </a:lnSpc>
              <a:spcBef>
                <a:spcPts val="1400"/>
              </a:spcBef>
            </a:pPr>
            <a:r>
              <a:rPr lang="en-US" sz="2400" dirty="0">
                <a:latin typeface="Abadi"/>
              </a:rPr>
              <a:t>The total payload mass carried by boosters launched by NASA (CRS)</a:t>
            </a:r>
          </a:p>
          <a:p>
            <a:pPr>
              <a:lnSpc>
                <a:spcPct val="100000"/>
              </a:lnSpc>
              <a:spcBef>
                <a:spcPts val="1400"/>
              </a:spcBef>
            </a:pPr>
            <a:r>
              <a:rPr lang="en-US" sz="2400" dirty="0">
                <a:latin typeface="Abadi"/>
              </a:rPr>
              <a:t>The average payload mass carried by booster version F9 v1.1</a:t>
            </a:r>
          </a:p>
          <a:p>
            <a:pPr>
              <a:lnSpc>
                <a:spcPct val="100000"/>
              </a:lnSpc>
              <a:spcBef>
                <a:spcPts val="1400"/>
              </a:spcBef>
            </a:pPr>
            <a:r>
              <a:rPr lang="en-US" sz="2400" dirty="0">
                <a:latin typeface="Abadi"/>
              </a:rPr>
              <a:t>The total number of successful and failure mission outcomes</a:t>
            </a:r>
          </a:p>
          <a:p>
            <a:pPr>
              <a:lnSpc>
                <a:spcPct val="100000"/>
              </a:lnSpc>
              <a:spcBef>
                <a:spcPts val="1400"/>
              </a:spcBef>
            </a:pPr>
            <a:r>
              <a:rPr lang="en-US" sz="2400" dirty="0">
                <a:latin typeface="Abadi"/>
              </a:rPr>
              <a:t>The failed landing outcomes in drone ship, their booster version and launch site names.</a:t>
            </a:r>
            <a:endParaRPr lang="en-US" sz="3200" dirty="0">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https://github.com/Sgruf/Assignment_SQL_Notebook_for_peer_assegnament/blob/main/Assignament_SQL_Notebook.ipynb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hlinkClick r:id="rId3"/>
              </a:rPr>
              <a:t>https://github.com/Sgruf/Assignment_SQL_Notebook_for_peer_assegnament/blob/main/Launch%20Sites%20Locations%20Analysis%20with%20Folium.jupyterlite.ipynb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buFont typeface="Wingdings" panose="05000000000000000000" pitchFamily="2" charset="2"/>
              <a:buChar char="q"/>
            </a:pPr>
            <a:r>
              <a:rPr lang="en-US" sz="2000" dirty="0">
                <a:hlinkClick r:id="rId3"/>
              </a:rPr>
              <a:t>https://github.com/Sgruf/Assignment_SQL_Notebook_for_peer_assegnament/blob/main/SpaceX_Machine_Learning_Prediction_Part_5.jupyterlite.ipynb</a:t>
            </a:r>
            <a:endParaRPr lang="en-US"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703728" cy="426195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rate of success is greater when the launch site is used often</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magine 7" descr="Immagine che contiene schermata, testo, linea, diagramma">
            <a:extLst>
              <a:ext uri="{FF2B5EF4-FFF2-40B4-BE49-F238E27FC236}">
                <a16:creationId xmlns:a16="http://schemas.microsoft.com/office/drawing/2014/main" id="{64889886-E760-35BB-4594-0C1D8D5A8313}"/>
              </a:ext>
            </a:extLst>
          </p:cNvPr>
          <p:cNvPicPr>
            <a:picLocks noChangeAspect="1"/>
          </p:cNvPicPr>
          <p:nvPr/>
        </p:nvPicPr>
        <p:blipFill>
          <a:blip r:embed="rId3"/>
          <a:stretch>
            <a:fillRect/>
          </a:stretch>
        </p:blipFill>
        <p:spPr>
          <a:xfrm>
            <a:off x="864973" y="2477356"/>
            <a:ext cx="8648897" cy="259728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9966483" cy="414054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rate of success is higher for higher payload; for KSC LC 39A light payload give a good amount of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Immagine 7" descr="Immagine che contiene linea, testo, schermata, Diagramma&#10;&#10;Descrizione generata automaticamente">
            <a:extLst>
              <a:ext uri="{FF2B5EF4-FFF2-40B4-BE49-F238E27FC236}">
                <a16:creationId xmlns:a16="http://schemas.microsoft.com/office/drawing/2014/main" id="{DCA38EEA-D319-BA77-5438-3F6055B256C2}"/>
              </a:ext>
            </a:extLst>
          </p:cNvPr>
          <p:cNvPicPr>
            <a:picLocks noChangeAspect="1"/>
          </p:cNvPicPr>
          <p:nvPr/>
        </p:nvPicPr>
        <p:blipFill>
          <a:blip r:embed="rId3"/>
          <a:stretch>
            <a:fillRect/>
          </a:stretch>
        </p:blipFill>
        <p:spPr>
          <a:xfrm>
            <a:off x="770010" y="2558265"/>
            <a:ext cx="10515601" cy="254799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8070" y="1492050"/>
            <a:ext cx="3932238" cy="3811588"/>
          </a:xfrm>
          <a:prstGeom prst="rect">
            <a:avLst/>
          </a:prstGeom>
        </p:spPr>
        <p:txBody>
          <a:bodyPr>
            <a:normAutofit/>
          </a:bodyPr>
          <a:lstStyle/>
          <a:p>
            <a:pPr>
              <a:lnSpc>
                <a:spcPct val="100000"/>
              </a:lnSpc>
              <a:spcBef>
                <a:spcPts val="1400"/>
              </a:spcBef>
            </a:pPr>
            <a:r>
              <a:rPr lang="it-IT" sz="2200" dirty="0">
                <a:solidFill>
                  <a:schemeClr val="accent3">
                    <a:lumMod val="25000"/>
                  </a:schemeClr>
                </a:solidFill>
                <a:latin typeface="Abadi" panose="020B0604020104020204" pitchFamily="34" charset="0"/>
              </a:rPr>
              <a:t>The SSO, HEO, GEO, ES-L1 are the </a:t>
            </a:r>
            <a:r>
              <a:rPr lang="it-IT" sz="2200" dirty="0" err="1">
                <a:solidFill>
                  <a:schemeClr val="accent3">
                    <a:lumMod val="25000"/>
                  </a:schemeClr>
                </a:solidFill>
                <a:latin typeface="Abadi" panose="020B0604020104020204" pitchFamily="34" charset="0"/>
              </a:rPr>
              <a:t>orbit</a:t>
            </a:r>
            <a:r>
              <a:rPr lang="it-IT" sz="2200" dirty="0">
                <a:solidFill>
                  <a:schemeClr val="accent3">
                    <a:lumMod val="25000"/>
                  </a:schemeClr>
                </a:solidFill>
                <a:latin typeface="Abadi" panose="020B0604020104020204" pitchFamily="34" charset="0"/>
              </a:rPr>
              <a:t> </a:t>
            </a:r>
            <a:r>
              <a:rPr lang="it-IT" sz="2200" dirty="0" err="1">
                <a:solidFill>
                  <a:schemeClr val="accent3">
                    <a:lumMod val="25000"/>
                  </a:schemeClr>
                </a:solidFill>
                <a:latin typeface="Abadi" panose="020B0604020104020204" pitchFamily="34" charset="0"/>
              </a:rPr>
              <a:t>type</a:t>
            </a:r>
            <a:r>
              <a:rPr lang="it-IT" sz="2200" dirty="0">
                <a:solidFill>
                  <a:schemeClr val="accent3">
                    <a:lumMod val="25000"/>
                  </a:schemeClr>
                </a:solidFill>
                <a:latin typeface="Abadi" panose="020B0604020104020204" pitchFamily="34" charset="0"/>
              </a:rPr>
              <a:t> with the </a:t>
            </a:r>
            <a:r>
              <a:rPr lang="it-IT" sz="2200" dirty="0" err="1">
                <a:solidFill>
                  <a:schemeClr val="accent3">
                    <a:lumMod val="25000"/>
                  </a:schemeClr>
                </a:solidFill>
                <a:latin typeface="Abadi" panose="020B0604020104020204" pitchFamily="34" charset="0"/>
              </a:rPr>
              <a:t>higher</a:t>
            </a:r>
            <a:r>
              <a:rPr lang="it-IT" sz="2200" dirty="0">
                <a:solidFill>
                  <a:schemeClr val="accent3">
                    <a:lumMod val="25000"/>
                  </a:schemeClr>
                </a:solidFill>
                <a:latin typeface="Abadi" panose="020B0604020104020204" pitchFamily="34" charset="0"/>
              </a:rPr>
              <a: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the scatter plot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magine 5" descr="Immagine che contiene testo, schermata, Carattere, diagramma&#10;&#10;Descrizione generata automaticamente">
            <a:extLst>
              <a:ext uri="{FF2B5EF4-FFF2-40B4-BE49-F238E27FC236}">
                <a16:creationId xmlns:a16="http://schemas.microsoft.com/office/drawing/2014/main" id="{E7887752-FD6F-6CBF-44BE-B0A8A5C98A8B}"/>
              </a:ext>
            </a:extLst>
          </p:cNvPr>
          <p:cNvPicPr>
            <a:picLocks noChangeAspect="1"/>
          </p:cNvPicPr>
          <p:nvPr/>
        </p:nvPicPr>
        <p:blipFill>
          <a:blip r:embed="rId3"/>
          <a:stretch>
            <a:fillRect/>
          </a:stretch>
        </p:blipFill>
        <p:spPr>
          <a:xfrm>
            <a:off x="4420308" y="1495911"/>
            <a:ext cx="6695367" cy="2656989"/>
          </a:xfrm>
          <a:prstGeom prst="rect">
            <a:avLst/>
          </a:prstGeom>
        </p:spPr>
      </p:pic>
      <p:pic>
        <p:nvPicPr>
          <p:cNvPr id="8" name="Immagine 7" descr="Immagine che contiene testo, schermata, diagramma, numero&#10;&#10;Descrizione generata automaticamente">
            <a:extLst>
              <a:ext uri="{FF2B5EF4-FFF2-40B4-BE49-F238E27FC236}">
                <a16:creationId xmlns:a16="http://schemas.microsoft.com/office/drawing/2014/main" id="{9530DFC1-B494-D503-1F0A-89199B993211}"/>
              </a:ext>
            </a:extLst>
          </p:cNvPr>
          <p:cNvPicPr>
            <a:picLocks noChangeAspect="1"/>
          </p:cNvPicPr>
          <p:nvPr/>
        </p:nvPicPr>
        <p:blipFill>
          <a:blip r:embed="rId4"/>
          <a:stretch>
            <a:fillRect/>
          </a:stretch>
        </p:blipFill>
        <p:spPr>
          <a:xfrm>
            <a:off x="4420308" y="4152900"/>
            <a:ext cx="6695367" cy="244169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 that in the LEO orbit, success is related to the number of flights whereas in the GTO orbit, there is no relationship between flight number and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magine 5" descr="Immagine che contiene testo, schermata, diagramma, Diagramma">
            <a:extLst>
              <a:ext uri="{FF2B5EF4-FFF2-40B4-BE49-F238E27FC236}">
                <a16:creationId xmlns:a16="http://schemas.microsoft.com/office/drawing/2014/main" id="{C4D0ED7C-A2C1-2CE7-8F8B-41B45EE616D4}"/>
              </a:ext>
            </a:extLst>
          </p:cNvPr>
          <p:cNvPicPr>
            <a:picLocks noChangeAspect="1"/>
          </p:cNvPicPr>
          <p:nvPr/>
        </p:nvPicPr>
        <p:blipFill>
          <a:blip r:embed="rId3"/>
          <a:stretch>
            <a:fillRect/>
          </a:stretch>
        </p:blipFill>
        <p:spPr>
          <a:xfrm>
            <a:off x="5403274" y="1475071"/>
            <a:ext cx="5882338" cy="440627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magine 5" descr="Immagine che contiene testo, schermata, diagramma, Carattere&#10;&#10;Descrizione generata automaticamente">
            <a:extLst>
              <a:ext uri="{FF2B5EF4-FFF2-40B4-BE49-F238E27FC236}">
                <a16:creationId xmlns:a16="http://schemas.microsoft.com/office/drawing/2014/main" id="{2532596E-CA40-A14A-F53A-50A5C467BE76}"/>
              </a:ext>
            </a:extLst>
          </p:cNvPr>
          <p:cNvPicPr>
            <a:picLocks noChangeAspect="1"/>
          </p:cNvPicPr>
          <p:nvPr/>
        </p:nvPicPr>
        <p:blipFill>
          <a:blip r:embed="rId3"/>
          <a:stretch>
            <a:fillRect/>
          </a:stretch>
        </p:blipFill>
        <p:spPr>
          <a:xfrm>
            <a:off x="5652872" y="1495325"/>
            <a:ext cx="5632739" cy="386734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it-IT" sz="2200" dirty="0">
                <a:solidFill>
                  <a:schemeClr val="accent3">
                    <a:lumMod val="25000"/>
                  </a:schemeClr>
                </a:solidFill>
                <a:latin typeface="Abadi" panose="020B0604020104020204" pitchFamily="34" charset="0"/>
              </a:rPr>
              <a:t>The plot shows </a:t>
            </a:r>
            <a:r>
              <a:rPr lang="it-IT" sz="2200" dirty="0" err="1">
                <a:solidFill>
                  <a:schemeClr val="accent3">
                    <a:lumMod val="25000"/>
                  </a:schemeClr>
                </a:solidFill>
                <a:latin typeface="Abadi" panose="020B0604020104020204" pitchFamily="34" charset="0"/>
              </a:rPr>
              <a:t>how</a:t>
            </a:r>
            <a:r>
              <a:rPr lang="it-IT" sz="2200" dirty="0">
                <a:solidFill>
                  <a:schemeClr val="accent3">
                    <a:lumMod val="25000"/>
                  </a:schemeClr>
                </a:solidFill>
                <a:latin typeface="Abadi" panose="020B0604020104020204" pitchFamily="34" charset="0"/>
              </a:rPr>
              <a:t> the success rate </a:t>
            </a:r>
            <a:r>
              <a:rPr lang="it-IT" sz="2200" dirty="0" err="1">
                <a:solidFill>
                  <a:schemeClr val="accent3">
                    <a:lumMod val="25000"/>
                  </a:schemeClr>
                </a:solidFill>
                <a:latin typeface="Abadi" panose="020B0604020104020204" pitchFamily="34" charset="0"/>
              </a:rPr>
              <a:t>increase</a:t>
            </a:r>
            <a:r>
              <a:rPr lang="it-IT" sz="2200" dirty="0">
                <a:solidFill>
                  <a:schemeClr val="accent3">
                    <a:lumMod val="25000"/>
                  </a:schemeClr>
                </a:solidFill>
                <a:latin typeface="Abadi" panose="020B0604020104020204" pitchFamily="34" charset="0"/>
              </a:rPr>
              <a:t> from 2013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magine 5" descr="Immagine che contiene testo, diagramma, Carattere, linea">
            <a:extLst>
              <a:ext uri="{FF2B5EF4-FFF2-40B4-BE49-F238E27FC236}">
                <a16:creationId xmlns:a16="http://schemas.microsoft.com/office/drawing/2014/main" id="{C5191EA1-91DD-3E35-C0CB-BECD9F080334}"/>
              </a:ext>
            </a:extLst>
          </p:cNvPr>
          <p:cNvPicPr>
            <a:picLocks noChangeAspect="1"/>
          </p:cNvPicPr>
          <p:nvPr/>
        </p:nvPicPr>
        <p:blipFill>
          <a:blip r:embed="rId3"/>
          <a:stretch>
            <a:fillRect/>
          </a:stretch>
        </p:blipFill>
        <p:spPr>
          <a:xfrm>
            <a:off x="5101388" y="1749967"/>
            <a:ext cx="6184223" cy="427560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2531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key word DISTINCT is possible to show the launch sites from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B4221630-91FD-37C8-AAF7-84223F340C5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9279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24DB9153-6888-B0C5-DB45-9F348B5412C2}"/>
              </a:ext>
            </a:extLst>
          </p:cNvPr>
          <p:cNvPicPr>
            <a:picLocks noChangeAspect="1"/>
          </p:cNvPicPr>
          <p:nvPr/>
        </p:nvPicPr>
        <p:blipFill>
          <a:blip r:embed="rId3"/>
          <a:stretch>
            <a:fillRect/>
          </a:stretch>
        </p:blipFill>
        <p:spPr>
          <a:xfrm>
            <a:off x="628617" y="3118424"/>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a:extLst>
              <a:ext uri="{FF2B5EF4-FFF2-40B4-BE49-F238E27FC236}">
                <a16:creationId xmlns:a16="http://schemas.microsoft.com/office/drawing/2014/main" id="{4EA00615-5A35-5AF8-C1F9-F8B9635F2C16}"/>
              </a:ext>
            </a:extLst>
          </p:cNvPr>
          <p:cNvPicPr>
            <a:picLocks noChangeAspect="1"/>
          </p:cNvPicPr>
          <p:nvPr/>
        </p:nvPicPr>
        <p:blipFill>
          <a:blip r:embed="rId3"/>
          <a:stretch>
            <a:fillRect/>
          </a:stretch>
        </p:blipFill>
        <p:spPr>
          <a:xfrm>
            <a:off x="1858945" y="3234819"/>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375725"/>
            <a:ext cx="9745589" cy="889866"/>
          </a:xfrm>
          <a:prstGeom prst="rect">
            <a:avLst/>
          </a:prstGeom>
        </p:spPr>
        <p:txBody>
          <a:bodyPr>
            <a:normAutofit/>
          </a:bodyPr>
          <a:lstStyle/>
          <a:p>
            <a:pPr>
              <a:spcBef>
                <a:spcPts val="1400"/>
              </a:spcBef>
            </a:pPr>
            <a:r>
              <a:rPr lang="en-US" sz="2400" dirty="0">
                <a:latin typeface="Abadi" panose="020B0604020104020204" pitchFamily="34" charset="0"/>
              </a:rPr>
              <a:t>The query use the key word “AVG” for calculate the meaning of pay load mass and create a new column with new name;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a:extLst>
              <a:ext uri="{FF2B5EF4-FFF2-40B4-BE49-F238E27FC236}">
                <a16:creationId xmlns:a16="http://schemas.microsoft.com/office/drawing/2014/main" id="{A22CADBA-FC80-20E9-00BA-F1F0E94F7DB2}"/>
              </a:ext>
            </a:extLst>
          </p:cNvPr>
          <p:cNvPicPr>
            <a:picLocks noChangeAspect="1"/>
          </p:cNvPicPr>
          <p:nvPr/>
        </p:nvPicPr>
        <p:blipFill>
          <a:blip r:embed="rId3"/>
          <a:stretch>
            <a:fillRect/>
          </a:stretch>
        </p:blipFill>
        <p:spPr>
          <a:xfrm>
            <a:off x="935462" y="2956846"/>
            <a:ext cx="6019331" cy="2418879"/>
          </a:xfrm>
          <a:prstGeom prst="rect">
            <a:avLst/>
          </a:prstGeom>
          <a:effectLst/>
        </p:spPr>
      </p:pic>
      <p:sp>
        <p:nvSpPr>
          <p:cNvPr id="6" name="Content Placeholder 4">
            <a:extLst>
              <a:ext uri="{FF2B5EF4-FFF2-40B4-BE49-F238E27FC236}">
                <a16:creationId xmlns:a16="http://schemas.microsoft.com/office/drawing/2014/main" id="{7FA82EBB-D5B7-A460-3386-7B3B1B5925F2}"/>
              </a:ext>
            </a:extLst>
          </p:cNvPr>
          <p:cNvSpPr txBox="1">
            <a:spLocks/>
          </p:cNvSpPr>
          <p:nvPr/>
        </p:nvSpPr>
        <p:spPr>
          <a:xfrm>
            <a:off x="922410" y="1978025"/>
            <a:ext cx="9745589" cy="8898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400">
                <a:latin typeface="Abadi" panose="020B0604020104020204" pitchFamily="34" charset="0"/>
              </a:rPr>
              <a:t>We calculated the average payload mass carried by booster version F9 v1.1 as 2928.4</a:t>
            </a:r>
            <a:endParaRPr lang="en-US" sz="24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a:extLst>
              <a:ext uri="{FF2B5EF4-FFF2-40B4-BE49-F238E27FC236}">
                <a16:creationId xmlns:a16="http://schemas.microsoft.com/office/drawing/2014/main" id="{998A5EC7-6645-046D-F178-AA4D8B83DFD9}"/>
              </a:ext>
            </a:extLst>
          </p:cNvPr>
          <p:cNvPicPr>
            <a:picLocks noChangeAspect="1"/>
          </p:cNvPicPr>
          <p:nvPr/>
        </p:nvPicPr>
        <p:blipFill>
          <a:blip r:embed="rId3"/>
          <a:stretch>
            <a:fillRect/>
          </a:stretch>
        </p:blipFill>
        <p:spPr>
          <a:xfrm>
            <a:off x="2333214" y="3281002"/>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62387"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a:extLst>
              <a:ext uri="{FF2B5EF4-FFF2-40B4-BE49-F238E27FC236}">
                <a16:creationId xmlns:a16="http://schemas.microsoft.com/office/drawing/2014/main" id="{882FA184-B00E-AEF5-036E-02144658B2D1}"/>
              </a:ext>
            </a:extLst>
          </p:cNvPr>
          <p:cNvPicPr>
            <a:picLocks noChangeAspect="1"/>
          </p:cNvPicPr>
          <p:nvPr/>
        </p:nvPicPr>
        <p:blipFill>
          <a:blip r:embed="rId3"/>
          <a:stretch>
            <a:fillRect/>
          </a:stretch>
        </p:blipFill>
        <p:spPr>
          <a:xfrm>
            <a:off x="5032397" y="1741457"/>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1398"/>
            <a:ext cx="7599470" cy="447417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Data Collection through API and web Scrapping</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Data Analysis with:</a:t>
            </a:r>
          </a:p>
          <a:p>
            <a:pPr lvl="3">
              <a:lnSpc>
                <a:spcPct val="10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SQL</a:t>
            </a:r>
          </a:p>
          <a:p>
            <a:pPr lvl="3">
              <a:lnSpc>
                <a:spcPct val="10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Data Visualization</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Visual Analytics with </a:t>
            </a:r>
            <a:r>
              <a:rPr lang="en-US" sz="1800" dirty="0" err="1">
                <a:solidFill>
                  <a:schemeClr val="accent3">
                    <a:lumMod val="25000"/>
                  </a:schemeClr>
                </a:solidFill>
                <a:latin typeface="Abadi" panose="020B0604020104020204" pitchFamily="34" charset="0"/>
              </a:rPr>
              <a:t>Follium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Machine Learning Prediction</a:t>
            </a:r>
          </a:p>
          <a:p>
            <a:pPr lvl="1">
              <a:lnSpc>
                <a:spcPct val="100000"/>
              </a:lnSpc>
              <a:spcBef>
                <a:spcPts val="1400"/>
              </a:spcBef>
              <a:buFont typeface="Wingdings" panose="05000000000000000000" pitchFamily="2" charset="2"/>
              <a:buChar char="q"/>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Data Analysis result</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94400" y="1825625"/>
            <a:ext cx="4521199" cy="4351338"/>
          </a:xfrm>
          <a:prstGeom prst="rect">
            <a:avLst/>
          </a:prstGeom>
        </p:spPr>
        <p:txBody>
          <a:bodyPr>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283234B0-29B9-BFC3-FFF3-2848D35EE59A}"/>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4347"/>
            <a:ext cx="3598789" cy="4351338"/>
          </a:xfrm>
          <a:prstGeom prst="rect">
            <a:avLst/>
          </a:prstGeom>
        </p:spPr>
        <p:txBody>
          <a:bodyPr>
            <a:normAutofit/>
          </a:bodyPr>
          <a:lstStyle/>
          <a:p>
            <a:pPr marL="228600" marR="0" lvl="0" indent="-22860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We determined the booster that have carried the maximum payload using a subquery in the </a:t>
            </a:r>
            <a:r>
              <a:rPr kumimoji="0" lang="en-US" sz="1700" b="1"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WHERE</a:t>
            </a:r>
            <a:r>
              <a:rPr kumimoji="0" lang="en-US" sz="1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clause and the </a:t>
            </a:r>
            <a:r>
              <a:rPr kumimoji="0" lang="en-US" sz="1700" b="1"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MAX() </a:t>
            </a:r>
            <a:r>
              <a:rPr kumimoji="0" lang="en-US" sz="1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A783034E-1A2E-033F-8549-522F172D3679}"/>
              </a:ext>
            </a:extLst>
          </p:cNvPr>
          <p:cNvPicPr>
            <a:picLocks noChangeAspect="1"/>
          </p:cNvPicPr>
          <p:nvPr/>
        </p:nvPicPr>
        <p:blipFill>
          <a:blip r:embed="rId3"/>
          <a:stretch>
            <a:fillRect/>
          </a:stretch>
        </p:blipFill>
        <p:spPr>
          <a:xfrm>
            <a:off x="5039057" y="1364461"/>
            <a:ext cx="5976533" cy="481110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49710"/>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We used a combinations of the </a:t>
            </a:r>
            <a:r>
              <a:rPr lang="en-US" sz="1800" b="1" dirty="0">
                <a:solidFill>
                  <a:schemeClr val="accent3">
                    <a:lumMod val="25000"/>
                  </a:schemeClr>
                </a:solidFill>
                <a:latin typeface="Abadi"/>
              </a:rPr>
              <a:t>WHERE</a:t>
            </a:r>
            <a:r>
              <a:rPr lang="en-US" sz="1800" dirty="0">
                <a:solidFill>
                  <a:schemeClr val="accent3">
                    <a:lumMod val="25000"/>
                  </a:schemeClr>
                </a:solidFill>
                <a:latin typeface="Abadi"/>
              </a:rPr>
              <a:t> clause, </a:t>
            </a:r>
            <a:r>
              <a:rPr lang="en-US" sz="1800" b="1" dirty="0">
                <a:solidFill>
                  <a:schemeClr val="accent3">
                    <a:lumMod val="25000"/>
                  </a:schemeClr>
                </a:solidFill>
                <a:latin typeface="Abadi"/>
              </a:rPr>
              <a:t>LIKE</a:t>
            </a:r>
            <a:r>
              <a:rPr lang="en-US" sz="1800" dirty="0">
                <a:solidFill>
                  <a:schemeClr val="accent3">
                    <a:lumMod val="25000"/>
                  </a:schemeClr>
                </a:solidFill>
                <a:latin typeface="Abadi"/>
              </a:rPr>
              <a:t>, </a:t>
            </a:r>
            <a:r>
              <a:rPr lang="en-US" sz="1800" b="1" dirty="0">
                <a:solidFill>
                  <a:schemeClr val="accent3">
                    <a:lumMod val="25000"/>
                  </a:schemeClr>
                </a:solidFill>
                <a:latin typeface="Abadi"/>
              </a:rPr>
              <a:t>AND</a:t>
            </a:r>
            <a:r>
              <a:rPr lang="en-US" sz="1800" dirty="0">
                <a:solidFill>
                  <a:schemeClr val="accent3">
                    <a:lumMod val="25000"/>
                  </a:schemeClr>
                </a:solidFill>
                <a:latin typeface="Abadi"/>
              </a:rPr>
              <a:t>, and </a:t>
            </a:r>
            <a:r>
              <a:rPr lang="en-US" sz="1800" b="1" dirty="0">
                <a:solidFill>
                  <a:schemeClr val="accent3">
                    <a:lumMod val="25000"/>
                  </a:schemeClr>
                </a:solidFill>
                <a:latin typeface="Abadi"/>
              </a:rPr>
              <a:t>BETWEEN</a:t>
            </a:r>
            <a:r>
              <a:rPr lang="en-US" sz="1800" dirty="0">
                <a:solidFill>
                  <a:schemeClr val="accent3">
                    <a:lumMod val="25000"/>
                  </a:schemeClr>
                </a:solidFill>
                <a:latin typeface="Abadi"/>
              </a:rPr>
              <a:t> conditions to filter for failed landing outcomes in drone ship, their booster versions, and launch site names for year 2015</a:t>
            </a:r>
          </a:p>
          <a:p>
            <a:pPr marL="0" indent="0">
              <a:lnSpc>
                <a:spcPct val="100000"/>
              </a:lnSpc>
              <a:spcBef>
                <a:spcPts val="1400"/>
              </a:spcBef>
              <a:buNone/>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a:extLst>
              <a:ext uri="{FF2B5EF4-FFF2-40B4-BE49-F238E27FC236}">
                <a16:creationId xmlns:a16="http://schemas.microsoft.com/office/drawing/2014/main" id="{405F15F6-5462-929F-7B21-969EE4F805E2}"/>
              </a:ext>
            </a:extLst>
          </p:cNvPr>
          <p:cNvPicPr>
            <a:picLocks noChangeAspect="1"/>
          </p:cNvPicPr>
          <p:nvPr/>
        </p:nvPicPr>
        <p:blipFill>
          <a:blip r:embed="rId3"/>
          <a:stretch>
            <a:fillRect/>
          </a:stretch>
        </p:blipFill>
        <p:spPr>
          <a:xfrm>
            <a:off x="2023304" y="3213880"/>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92291" y="1589360"/>
            <a:ext cx="3616035" cy="4351338"/>
          </a:xfrm>
          <a:prstGeom prst="rect">
            <a:avLst/>
          </a:prstGeom>
        </p:spPr>
        <p:txBody>
          <a:bodyPr lIns="91440" tIns="45720" rIns="91440" bIns="45720" anchor="t"/>
          <a:lstStyle/>
          <a:p>
            <a:pPr>
              <a:spcBef>
                <a:spcPts val="1400"/>
              </a:spcBef>
            </a:pPr>
            <a:r>
              <a:rPr lang="en-US" sz="1400" dirty="0">
                <a:solidFill>
                  <a:schemeClr val="accent3">
                    <a:lumMod val="25000"/>
                  </a:schemeClr>
                </a:solidFill>
                <a:latin typeface="Abadi"/>
              </a:rPr>
              <a:t>Rank the count of </a:t>
            </a:r>
            <a:r>
              <a:rPr lang="en-US" sz="1400" dirty="0">
                <a:latin typeface="Abadi" panose="020B0604020104020204" pitchFamily="34" charset="0"/>
              </a:rPr>
              <a:t>We selected Landing outcomes and the </a:t>
            </a:r>
            <a:r>
              <a:rPr lang="en-US" sz="1400" b="1" dirty="0">
                <a:latin typeface="Abadi" panose="020B0604020104020204" pitchFamily="34" charset="0"/>
              </a:rPr>
              <a:t>COUNT</a:t>
            </a:r>
            <a:r>
              <a:rPr lang="en-US" sz="1400" dirty="0">
                <a:latin typeface="Abadi" panose="020B0604020104020204" pitchFamily="34" charset="0"/>
              </a:rPr>
              <a:t> of landing outcomes from the data and used the </a:t>
            </a:r>
            <a:r>
              <a:rPr lang="en-US" sz="1400" b="1" dirty="0">
                <a:latin typeface="Abadi" panose="020B0604020104020204" pitchFamily="34" charset="0"/>
              </a:rPr>
              <a:t>WHERE</a:t>
            </a:r>
            <a:r>
              <a:rPr lang="en-US" sz="1400" dirty="0">
                <a:latin typeface="Abadi" panose="020B0604020104020204" pitchFamily="34" charset="0"/>
              </a:rPr>
              <a:t> clause to filter for landing outcomes </a:t>
            </a:r>
            <a:r>
              <a:rPr lang="en-US" sz="1400" b="1" dirty="0">
                <a:latin typeface="Abadi" panose="020B0604020104020204" pitchFamily="34" charset="0"/>
              </a:rPr>
              <a:t>BETWEEN</a:t>
            </a:r>
            <a:r>
              <a:rPr lang="en-US" sz="1400" dirty="0">
                <a:latin typeface="Abadi" panose="020B0604020104020204" pitchFamily="34" charset="0"/>
              </a:rPr>
              <a:t> 2010-06-04 to 2010-03-20.</a:t>
            </a:r>
          </a:p>
          <a:p>
            <a:pPr>
              <a:spcBef>
                <a:spcPts val="1400"/>
              </a:spcBef>
            </a:pPr>
            <a:r>
              <a:rPr lang="en-US" sz="1400" dirty="0">
                <a:latin typeface="Abadi" panose="020B0604020104020204" pitchFamily="34" charset="0"/>
              </a:rPr>
              <a:t>We applied the </a:t>
            </a:r>
            <a:r>
              <a:rPr lang="en-US" sz="1400" b="1" dirty="0">
                <a:latin typeface="Abadi" panose="020B0604020104020204" pitchFamily="34" charset="0"/>
              </a:rPr>
              <a:t>GROUP BY </a:t>
            </a:r>
            <a:r>
              <a:rPr lang="en-US" sz="1400" dirty="0">
                <a:latin typeface="Abadi" panose="020B0604020104020204" pitchFamily="34" charset="0"/>
              </a:rPr>
              <a:t>clause to group the landing outcomes and the </a:t>
            </a:r>
            <a:r>
              <a:rPr lang="en-US" sz="1400" b="1" dirty="0">
                <a:latin typeface="Abadi" panose="020B0604020104020204" pitchFamily="34" charset="0"/>
              </a:rPr>
              <a:t>ORDER BY </a:t>
            </a:r>
            <a:r>
              <a:rPr lang="en-US" sz="1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83F0AC6E-4A92-2B77-E436-87FB2B575C5A}"/>
              </a:ext>
            </a:extLst>
          </p:cNvPr>
          <p:cNvPicPr>
            <a:picLocks noChangeAspect="1"/>
          </p:cNvPicPr>
          <p:nvPr/>
        </p:nvPicPr>
        <p:blipFill>
          <a:blip r:embed="rId3"/>
          <a:stretch>
            <a:fillRect/>
          </a:stretch>
        </p:blipFill>
        <p:spPr>
          <a:xfrm>
            <a:off x="776008" y="1589360"/>
            <a:ext cx="6585374"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Segnaposto contenuto 5" descr="Immagine che contiene mappa, testo, atlante&#10;&#10;Descrizione generata automaticamente">
            <a:extLst>
              <a:ext uri="{FF2B5EF4-FFF2-40B4-BE49-F238E27FC236}">
                <a16:creationId xmlns:a16="http://schemas.microsoft.com/office/drawing/2014/main" id="{42541F1D-E3C1-4329-8028-F27C0DFFAEAB}"/>
              </a:ext>
            </a:extLst>
          </p:cNvPr>
          <p:cNvPicPr>
            <a:picLocks noGrp="1" noChangeAspect="1"/>
          </p:cNvPicPr>
          <p:nvPr>
            <p:ph idx="4294967295"/>
          </p:nvPr>
        </p:nvPicPr>
        <p:blipFill>
          <a:blip r:embed="rId3"/>
          <a:stretch>
            <a:fillRect/>
          </a:stretch>
        </p:blipFill>
        <p:spPr>
          <a:xfrm>
            <a:off x="1267322" y="1681018"/>
            <a:ext cx="7542749" cy="369454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 Marker and Labels</a:t>
            </a:r>
          </a:p>
        </p:txBody>
      </p:sp>
      <p:pic>
        <p:nvPicPr>
          <p:cNvPr id="2" name="Content Placeholder 3">
            <a:extLst>
              <a:ext uri="{FF2B5EF4-FFF2-40B4-BE49-F238E27FC236}">
                <a16:creationId xmlns:a16="http://schemas.microsoft.com/office/drawing/2014/main" id="{67D0C954-58CC-4757-73ED-7D1DA7764146}"/>
              </a:ext>
            </a:extLst>
          </p:cNvPr>
          <p:cNvPicPr>
            <a:picLocks noGrp="1" noChangeAspect="1"/>
          </p:cNvPicPr>
          <p:nvPr>
            <p:ph idx="4294967295"/>
          </p:nvPr>
        </p:nvPicPr>
        <p:blipFill>
          <a:blip r:embed="rId3"/>
          <a:stretch>
            <a:fillRect/>
          </a:stretch>
        </p:blipFill>
        <p:spPr>
          <a:xfrm>
            <a:off x="769938" y="1845849"/>
            <a:ext cx="9745662" cy="431089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Content Placeholder 3">
            <a:extLst>
              <a:ext uri="{FF2B5EF4-FFF2-40B4-BE49-F238E27FC236}">
                <a16:creationId xmlns:a16="http://schemas.microsoft.com/office/drawing/2014/main" id="{F461336C-9A76-7A49-697A-B5880D378B4D}"/>
              </a:ext>
            </a:extLst>
          </p:cNvPr>
          <p:cNvPicPr>
            <a:picLocks noChangeAspect="1"/>
          </p:cNvPicPr>
          <p:nvPr/>
        </p:nvPicPr>
        <p:blipFill>
          <a:blip r:embed="rId3"/>
          <a:stretch>
            <a:fillRect/>
          </a:stretch>
        </p:blipFill>
        <p:spPr>
          <a:xfrm>
            <a:off x="770010" y="1579418"/>
            <a:ext cx="10092431" cy="48477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90833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2AAC68EF-EEF4-C8FA-C01E-61936F9EF167}"/>
              </a:ext>
            </a:extLst>
          </p:cNvPr>
          <p:cNvPicPr>
            <a:picLocks noChangeAspect="1"/>
          </p:cNvPicPr>
          <p:nvPr/>
        </p:nvPicPr>
        <p:blipFill>
          <a:blip r:embed="rId3"/>
          <a:stretch>
            <a:fillRect/>
          </a:stretch>
        </p:blipFill>
        <p:spPr>
          <a:xfrm>
            <a:off x="752019" y="1454291"/>
            <a:ext cx="10423981" cy="465423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61115"/>
            <a:ext cx="10116845" cy="4475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15A1AD32-E469-2FD2-DEC2-1F875CB3681E}"/>
              </a:ext>
            </a:extLst>
          </p:cNvPr>
          <p:cNvPicPr>
            <a:picLocks noChangeAspect="1"/>
          </p:cNvPicPr>
          <p:nvPr/>
        </p:nvPicPr>
        <p:blipFill>
          <a:blip r:embed="rId3"/>
          <a:stretch>
            <a:fillRect/>
          </a:stretch>
        </p:blipFill>
        <p:spPr>
          <a:xfrm>
            <a:off x="1809063" y="157537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79138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56DE1BED-CAD9-6A9F-47A7-F2396B13A47D}"/>
              </a:ext>
            </a:extLst>
          </p:cNvPr>
          <p:cNvPicPr>
            <a:picLocks noChangeAspect="1"/>
          </p:cNvPicPr>
          <p:nvPr/>
        </p:nvPicPr>
        <p:blipFill>
          <a:blip r:embed="rId3"/>
          <a:stretch>
            <a:fillRect/>
          </a:stretch>
        </p:blipFill>
        <p:spPr>
          <a:xfrm>
            <a:off x="653472" y="1840386"/>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587934"/>
            <a:ext cx="9953408" cy="130576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K-Neighbors is the most accurate model for the data train set we use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magine 2" descr="Immagine che contiene testo, Carattere, schermata&#10;&#10;Descrizione generata automaticamente">
            <a:extLst>
              <a:ext uri="{FF2B5EF4-FFF2-40B4-BE49-F238E27FC236}">
                <a16:creationId xmlns:a16="http://schemas.microsoft.com/office/drawing/2014/main" id="{52B1693C-1F56-1F85-FD37-0F8FB81EB2C5}"/>
              </a:ext>
            </a:extLst>
          </p:cNvPr>
          <p:cNvPicPr>
            <a:picLocks noChangeAspect="1"/>
          </p:cNvPicPr>
          <p:nvPr/>
        </p:nvPicPr>
        <p:blipFill>
          <a:blip r:embed="rId3"/>
          <a:stretch>
            <a:fillRect/>
          </a:stretch>
        </p:blipFill>
        <p:spPr>
          <a:xfrm>
            <a:off x="770010" y="1484974"/>
            <a:ext cx="9953408" cy="29608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256431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k-near neighbors model show that the model can give a false positives labeling some unsuccessful  landing like successful one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magine 2" descr="Immagine che contiene testo, schermata, design">
            <a:extLst>
              <a:ext uri="{FF2B5EF4-FFF2-40B4-BE49-F238E27FC236}">
                <a16:creationId xmlns:a16="http://schemas.microsoft.com/office/drawing/2014/main" id="{EA684226-56B9-C1B3-3698-B74359C06611}"/>
              </a:ext>
            </a:extLst>
          </p:cNvPr>
          <p:cNvPicPr>
            <a:picLocks noChangeAspect="1"/>
          </p:cNvPicPr>
          <p:nvPr/>
        </p:nvPicPr>
        <p:blipFill>
          <a:blip r:embed="rId3"/>
          <a:stretch>
            <a:fillRect/>
          </a:stretch>
        </p:blipFill>
        <p:spPr>
          <a:xfrm>
            <a:off x="4765964" y="1265382"/>
            <a:ext cx="6519647" cy="46036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04944"/>
            <a:ext cx="10104817" cy="458227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5600" dirty="0">
                <a:solidFill>
                  <a:schemeClr val="bg2">
                    <a:lumMod val="50000"/>
                  </a:schemeClr>
                </a:solidFill>
                <a:latin typeface="Abadi"/>
              </a:rPr>
              <a:t>Data was collected with SpaceX API and web scraping from </a:t>
            </a:r>
            <a:r>
              <a:rPr lang="en-US" sz="5600" dirty="0" err="1">
                <a:solidFill>
                  <a:schemeClr val="bg2">
                    <a:lumMod val="50000"/>
                  </a:schemeClr>
                </a:solidFill>
                <a:latin typeface="Abadi"/>
              </a:rPr>
              <a:t>wikipedia</a:t>
            </a:r>
            <a:endParaRPr lang="en-US" sz="5600" dirty="0">
              <a:solidFill>
                <a:schemeClr val="bg2">
                  <a:lumMod val="50000"/>
                </a:schemeClr>
              </a:solidFill>
              <a:latin typeface="Abadi"/>
            </a:endParaRP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5600" dirty="0">
                <a:solidFill>
                  <a:schemeClr val="bg2">
                    <a:lumMod val="50000"/>
                  </a:schemeClr>
                </a:solidFill>
                <a:latin typeface="Abadi"/>
              </a:rPr>
              <a:t>One-hot encoding was applied to categorical features</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5600" dirty="0">
                <a:solidFill>
                  <a:schemeClr val="bg2">
                    <a:lumMod val="50000"/>
                  </a:schemeClr>
                </a:solidFill>
                <a:latin typeface="Abadi"/>
              </a:rPr>
              <a:t>Logistic Regression</a:t>
            </a:r>
          </a:p>
          <a:p>
            <a:pPr lvl="1">
              <a:lnSpc>
                <a:spcPct val="120000"/>
              </a:lnSpc>
              <a:spcBef>
                <a:spcPts val="1400"/>
              </a:spcBef>
            </a:pPr>
            <a:r>
              <a:rPr lang="en-US" sz="5600" dirty="0">
                <a:solidFill>
                  <a:schemeClr val="bg2">
                    <a:lumMod val="50000"/>
                  </a:schemeClr>
                </a:solidFill>
                <a:latin typeface="Abadi"/>
              </a:rPr>
              <a:t>K-Near </a:t>
            </a:r>
            <a:r>
              <a:rPr lang="en-US" sz="5600" dirty="0" err="1">
                <a:solidFill>
                  <a:schemeClr val="bg2">
                    <a:lumMod val="50000"/>
                  </a:schemeClr>
                </a:solidFill>
                <a:latin typeface="Abadi"/>
              </a:rPr>
              <a:t>Neibourghs</a:t>
            </a:r>
            <a:endParaRPr lang="en-US" sz="5600" dirty="0">
              <a:solidFill>
                <a:schemeClr val="bg2">
                  <a:lumMod val="50000"/>
                </a:schemeClr>
              </a:solidFill>
              <a:latin typeface="Abadi"/>
            </a:endParaRPr>
          </a:p>
          <a:p>
            <a:pPr lvl="1">
              <a:lnSpc>
                <a:spcPct val="120000"/>
              </a:lnSpc>
              <a:spcBef>
                <a:spcPts val="1400"/>
              </a:spcBef>
            </a:pPr>
            <a:r>
              <a:rPr lang="en-US" sz="5600" dirty="0">
                <a:solidFill>
                  <a:schemeClr val="bg2">
                    <a:lumMod val="50000"/>
                  </a:schemeClr>
                </a:solidFill>
                <a:latin typeface="Abadi"/>
              </a:rPr>
              <a:t>Decision Tree Classification</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buFont typeface="Wingdings" panose="05000000000000000000" pitchFamily="2" charset="2"/>
              <a:buChar char="q"/>
            </a:pPr>
            <a:r>
              <a:rPr lang="en-US" dirty="0"/>
              <a:t> using get request to the </a:t>
            </a:r>
            <a:r>
              <a:rPr lang="en-US" dirty="0" err="1"/>
              <a:t>spaceX</a:t>
            </a:r>
            <a:r>
              <a:rPr lang="en-US" dirty="0"/>
              <a:t> API to collect data</a:t>
            </a:r>
          </a:p>
          <a:p>
            <a:pPr lvl="2">
              <a:buFont typeface="Wingdings" panose="05000000000000000000" pitchFamily="2" charset="2"/>
              <a:buChar char="ü"/>
            </a:pPr>
            <a:r>
              <a:rPr lang="en-US" dirty="0" err="1"/>
              <a:t>Decodification</a:t>
            </a:r>
            <a:r>
              <a:rPr lang="en-US" dirty="0"/>
              <a:t> the Json file in Panda </a:t>
            </a:r>
            <a:r>
              <a:rPr lang="en-US" dirty="0" err="1"/>
              <a:t>Dataframe</a:t>
            </a:r>
            <a:endParaRPr lang="en-US" dirty="0"/>
          </a:p>
          <a:p>
            <a:pPr lvl="2">
              <a:buFont typeface="Wingdings" panose="05000000000000000000" pitchFamily="2" charset="2"/>
              <a:buChar char="ü"/>
            </a:pPr>
            <a:r>
              <a:rPr lang="en-US" dirty="0"/>
              <a:t>Checking for missing value</a:t>
            </a:r>
          </a:p>
          <a:p>
            <a:pPr lvl="3">
              <a:buFont typeface="Wingdings" panose="05000000000000000000" pitchFamily="2" charset="2"/>
              <a:buChar char="Ø"/>
            </a:pPr>
            <a:r>
              <a:rPr lang="en-US" dirty="0"/>
              <a:t>Fill missing value with the mean </a:t>
            </a:r>
          </a:p>
          <a:p>
            <a:pPr lvl="1">
              <a:buFont typeface="Wingdings" panose="05000000000000000000" pitchFamily="2" charset="2"/>
              <a:buChar char="q"/>
            </a:pPr>
            <a:r>
              <a:rPr lang="en-US" dirty="0"/>
              <a:t>Web scraping on Wikipedia page for Falcon9 launch records</a:t>
            </a:r>
          </a:p>
          <a:p>
            <a:pPr lvl="2">
              <a:buFont typeface="Wingdings" panose="05000000000000000000" pitchFamily="2" charset="2"/>
              <a:buChar char="ü"/>
            </a:pPr>
            <a:r>
              <a:rPr lang="en-US" dirty="0"/>
              <a:t>Processing with </a:t>
            </a:r>
            <a:r>
              <a:rPr lang="en-US" dirty="0" err="1"/>
              <a:t>Beautifulsoup</a:t>
            </a:r>
            <a:endParaRPr lang="en-US" dirty="0"/>
          </a:p>
          <a:p>
            <a:pPr lvl="2">
              <a:buFont typeface="Wingdings" panose="05000000000000000000" pitchFamily="2" charset="2"/>
              <a:buChar char="ü"/>
            </a:pPr>
            <a:r>
              <a:rPr lang="en-US" dirty="0" err="1"/>
              <a:t>Decodification</a:t>
            </a:r>
            <a:r>
              <a:rPr lang="en-US" dirty="0"/>
              <a:t> in </a:t>
            </a:r>
            <a:r>
              <a:rPr lang="en-US" dirty="0" err="1"/>
              <a:t>Pamda</a:t>
            </a:r>
            <a:r>
              <a:rPr lang="en-US" dirty="0"/>
              <a:t> </a:t>
            </a:r>
            <a:r>
              <a:rPr lang="en-US" dirty="0" err="1"/>
              <a:t>Dataframe</a:t>
            </a:r>
            <a:endParaRPr lang="en-US" dirty="0"/>
          </a:p>
          <a:p>
            <a:pPr lvl="1">
              <a:buFont typeface="Wingdings" panose="05000000000000000000" pitchFamily="2" charset="2"/>
              <a:buChar char="Ø"/>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rgbClr val="1C7DDB"/>
                </a:solidFill>
                <a:latin typeface="Abadi" panose="020B0604020104020204" pitchFamily="34" charset="0"/>
              </a:rPr>
              <a:t>https://github.com/Sgruf/Assignment_SQL_Notebook_for_peer_assegnament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8">
            <a:extLst>
              <a:ext uri="{FF2B5EF4-FFF2-40B4-BE49-F238E27FC236}">
                <a16:creationId xmlns:a16="http://schemas.microsoft.com/office/drawing/2014/main" id="{CBD039C8-0793-68A1-5DCA-FA67485B407A}"/>
              </a:ext>
            </a:extLst>
          </p:cNvPr>
          <p:cNvPicPr>
            <a:picLocks noChangeAspect="1"/>
          </p:cNvPicPr>
          <p:nvPr/>
        </p:nvPicPr>
        <p:blipFill>
          <a:blip r:embed="rId3"/>
          <a:stretch>
            <a:fillRect/>
          </a:stretch>
        </p:blipFill>
        <p:spPr>
          <a:xfrm>
            <a:off x="5979561" y="1499088"/>
            <a:ext cx="5400224"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data from Wikipedia</a:t>
            </a:r>
          </a:p>
          <a:p>
            <a:pPr>
              <a:lnSpc>
                <a:spcPct val="100000"/>
              </a:lnSpc>
              <a:spcBef>
                <a:spcPts val="1400"/>
              </a:spcBef>
            </a:pPr>
            <a:r>
              <a:rPr lang="en-US" sz="2200" dirty="0">
                <a:solidFill>
                  <a:schemeClr val="accent3">
                    <a:lumMod val="25000"/>
                  </a:schemeClr>
                </a:solidFill>
                <a:latin typeface="Abadi"/>
              </a:rPr>
              <a:t>Use of </a:t>
            </a:r>
            <a:r>
              <a:rPr lang="en-US" sz="2200" dirty="0" err="1">
                <a:solidFill>
                  <a:schemeClr val="accent3">
                    <a:lumMod val="25000"/>
                  </a:schemeClr>
                </a:solidFill>
                <a:latin typeface="Abadi"/>
              </a:rPr>
              <a:t>Beatifulsoup</a:t>
            </a:r>
            <a:r>
              <a:rPr lang="en-US" sz="2200" dirty="0">
                <a:solidFill>
                  <a:schemeClr val="accent3">
                    <a:lumMod val="25000"/>
                  </a:schemeClr>
                </a:solidFill>
                <a:latin typeface="Abadi"/>
              </a:rPr>
              <a:t> for read the webpage</a:t>
            </a:r>
          </a:p>
          <a:p>
            <a:pPr>
              <a:lnSpc>
                <a:spcPct val="100000"/>
              </a:lnSpc>
              <a:spcBef>
                <a:spcPts val="1400"/>
              </a:spcBef>
            </a:pPr>
            <a:r>
              <a:rPr lang="en-US" sz="2200" dirty="0">
                <a:solidFill>
                  <a:schemeClr val="accent3">
                    <a:lumMod val="25000"/>
                  </a:schemeClr>
                </a:solidFill>
                <a:latin typeface="Abadi"/>
              </a:rPr>
              <a:t>Transform data in panda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for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00B0F0"/>
                </a:solidFill>
                <a:latin typeface="Abadi" panose="020B0604020104020204" pitchFamily="34" charset="0"/>
                <a:hlinkClick r:id="rId3"/>
              </a:rPr>
              <a:t>https://github.com/Sgruf/Assignment_SQL_Notebook_for_peer_assegnament/blob/main/jupyter-labs-webscraping.ipynb</a:t>
            </a:r>
            <a:endParaRPr lang="en-US" sz="2200" dirty="0">
              <a:solidFill>
                <a:srgbClr val="00B0F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Immagine 6" descr="Immagine che contiene testo, schermata, Carattere, numero">
            <a:extLst>
              <a:ext uri="{FF2B5EF4-FFF2-40B4-BE49-F238E27FC236}">
                <a16:creationId xmlns:a16="http://schemas.microsoft.com/office/drawing/2014/main" id="{80D779FD-9CDC-CFF7-BA62-C2838742F46B}"/>
              </a:ext>
            </a:extLst>
          </p:cNvPr>
          <p:cNvPicPr>
            <a:picLocks noChangeAspect="1"/>
          </p:cNvPicPr>
          <p:nvPr/>
        </p:nvPicPr>
        <p:blipFill>
          <a:blip r:embed="rId4"/>
          <a:stretch>
            <a:fillRect/>
          </a:stretch>
        </p:blipFill>
        <p:spPr>
          <a:xfrm>
            <a:off x="5910262" y="1792287"/>
            <a:ext cx="5878422"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807</TotalTime>
  <Words>1661</Words>
  <Application>Microsoft Office PowerPoint</Application>
  <PresentationFormat>Widescreen</PresentationFormat>
  <Paragraphs>221</Paragraphs>
  <Slides>46</Slides>
  <Notes>3</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Wingdings</vt:lpstr>
      <vt:lpstr>Custom Design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Nucera Matteo</cp:lastModifiedBy>
  <cp:revision>229</cp:revision>
  <dcterms:created xsi:type="dcterms:W3CDTF">2021-04-29T18:58:34Z</dcterms:created>
  <dcterms:modified xsi:type="dcterms:W3CDTF">2024-06-04T07:01:18Z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3bb4f5e6-4689-4e32-8ee0-7c59def9675b_Enabled">
    <vt:lpwstr>true</vt:lpwstr>
  </property>
  <property fmtid="{D5CDD505-2E9C-101B-9397-08002B2CF9AE}" pid="4" name="MSIP_Label_3bb4f5e6-4689-4e32-8ee0-7c59def9675b_SetDate">
    <vt:lpwstr>2024-06-04T07:01:18Z</vt:lpwstr>
  </property>
  <property fmtid="{D5CDD505-2E9C-101B-9397-08002B2CF9AE}" pid="5" name="MSIP_Label_3bb4f5e6-4689-4e32-8ee0-7c59def9675b_Method">
    <vt:lpwstr>Privileged</vt:lpwstr>
  </property>
  <property fmtid="{D5CDD505-2E9C-101B-9397-08002B2CF9AE}" pid="6" name="MSIP_Label_3bb4f5e6-4689-4e32-8ee0-7c59def9675b_Name">
    <vt:lpwstr>3bb4f5e6-4689-4e32-8ee0-7c59def9675b</vt:lpwstr>
  </property>
  <property fmtid="{D5CDD505-2E9C-101B-9397-08002B2CF9AE}" pid="7" name="MSIP_Label_3bb4f5e6-4689-4e32-8ee0-7c59def9675b_SiteId">
    <vt:lpwstr>31ae1cef-2393-4eb1-8962-4e4bbfccd663</vt:lpwstr>
  </property>
  <property fmtid="{D5CDD505-2E9C-101B-9397-08002B2CF9AE}" pid="8" name="MSIP_Label_3bb4f5e6-4689-4e32-8ee0-7c59def9675b_ActionId">
    <vt:lpwstr>5f8f8cdd-5e27-4794-9532-2e604e0d701a</vt:lpwstr>
  </property>
  <property fmtid="{D5CDD505-2E9C-101B-9397-08002B2CF9AE}" pid="9" name="MSIP_Label_3bb4f5e6-4689-4e32-8ee0-7c59def9675b_ContentBits">
    <vt:lpwstr>2</vt:lpwstr>
  </property>
</Properties>
</file>